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07337-5262-41E2-9ACF-083A9D9FCEB7}" v="2" dt="2019-09-22T11:17:00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29507337-5262-41E2-9ACF-083A9D9FCEB7}"/>
    <pc:docChg chg="modSld">
      <pc:chgData name="Pher Widen" userId="a5935c967f2dfd7b" providerId="LiveId" clId="{29507337-5262-41E2-9ACF-083A9D9FCEB7}" dt="2019-09-22T11:17:00.229" v="1" actId="20577"/>
      <pc:docMkLst>
        <pc:docMk/>
      </pc:docMkLst>
      <pc:sldChg chg="modSp">
        <pc:chgData name="Pher Widen" userId="a5935c967f2dfd7b" providerId="LiveId" clId="{29507337-5262-41E2-9ACF-083A9D9FCEB7}" dt="2019-09-22T11:17:00.229" v="1" actId="20577"/>
        <pc:sldMkLst>
          <pc:docMk/>
          <pc:sldMk cId="1959464041" sldId="258"/>
        </pc:sldMkLst>
        <pc:spChg chg="mod">
          <ac:chgData name="Pher Widen" userId="a5935c967f2dfd7b" providerId="LiveId" clId="{29507337-5262-41E2-9ACF-083A9D9FCEB7}" dt="2019-09-22T11:17:00.229" v="1" actId="20577"/>
          <ac:spMkLst>
            <pc:docMk/>
            <pc:sldMk cId="1959464041" sldId="258"/>
            <ac:spMk id="3" creationId="{00000000-0000-0000-0000-000000000000}"/>
          </ac:spMkLst>
        </pc:spChg>
      </pc:sldChg>
    </pc:docChg>
  </pc:docChgLst>
  <pc:docChgLst>
    <pc:chgData name="Pher Widen" userId="a5935c967f2dfd7b" providerId="LiveId" clId="{1AE20670-CB3C-49D2-AF6E-90CCAD233914}"/>
    <pc:docChg chg="custSel addSld modSld">
      <pc:chgData name="Pher Widen" userId="a5935c967f2dfd7b" providerId="LiveId" clId="{1AE20670-CB3C-49D2-AF6E-90CCAD233914}" dt="2019-04-19T19:50:09.443" v="277" actId="5793"/>
      <pc:docMkLst>
        <pc:docMk/>
      </pc:docMkLst>
      <pc:sldChg chg="modSp">
        <pc:chgData name="Pher Widen" userId="a5935c967f2dfd7b" providerId="LiveId" clId="{1AE20670-CB3C-49D2-AF6E-90CCAD233914}" dt="2019-04-19T19:40:18.384" v="20" actId="27636"/>
        <pc:sldMkLst>
          <pc:docMk/>
          <pc:sldMk cId="2731488193" sldId="256"/>
        </pc:sldMkLst>
        <pc:spChg chg="mod">
          <ac:chgData name="Pher Widen" userId="a5935c967f2dfd7b" providerId="LiveId" clId="{1AE20670-CB3C-49D2-AF6E-90CCAD233914}" dt="2019-04-11T10:54:55.287" v="10" actId="20577"/>
          <ac:spMkLst>
            <pc:docMk/>
            <pc:sldMk cId="2731488193" sldId="256"/>
            <ac:spMk id="2" creationId="{00000000-0000-0000-0000-000000000000}"/>
          </ac:spMkLst>
        </pc:spChg>
        <pc:spChg chg="mod">
          <ac:chgData name="Pher Widen" userId="a5935c967f2dfd7b" providerId="LiveId" clId="{1AE20670-CB3C-49D2-AF6E-90CCAD233914}" dt="2019-04-19T19:40:18.380" v="19" actId="27636"/>
          <ac:spMkLst>
            <pc:docMk/>
            <pc:sldMk cId="2731488193" sldId="256"/>
            <ac:spMk id="4" creationId="{00000000-0000-0000-0000-000000000000}"/>
          </ac:spMkLst>
        </pc:spChg>
        <pc:spChg chg="mod">
          <ac:chgData name="Pher Widen" userId="a5935c967f2dfd7b" providerId="LiveId" clId="{1AE20670-CB3C-49D2-AF6E-90CCAD233914}" dt="2019-04-19T19:40:18.384" v="20" actId="27636"/>
          <ac:spMkLst>
            <pc:docMk/>
            <pc:sldMk cId="2731488193" sldId="256"/>
            <ac:spMk id="5" creationId="{00000000-0000-0000-0000-000000000000}"/>
          </ac:spMkLst>
        </pc:spChg>
      </pc:sldChg>
      <pc:sldChg chg="modSp">
        <pc:chgData name="Pher Widen" userId="a5935c967f2dfd7b" providerId="LiveId" clId="{1AE20670-CB3C-49D2-AF6E-90CCAD233914}" dt="2019-04-19T19:40:18.483" v="21" actId="27636"/>
        <pc:sldMkLst>
          <pc:docMk/>
          <pc:sldMk cId="3100995823" sldId="257"/>
        </pc:sldMkLst>
        <pc:spChg chg="mod">
          <ac:chgData name="Pher Widen" userId="a5935c967f2dfd7b" providerId="LiveId" clId="{1AE20670-CB3C-49D2-AF6E-90CCAD233914}" dt="2019-04-19T19:40:18.483" v="21" actId="27636"/>
          <ac:spMkLst>
            <pc:docMk/>
            <pc:sldMk cId="3100995823" sldId="257"/>
            <ac:spMk id="2" creationId="{00000000-0000-0000-0000-000000000000}"/>
          </ac:spMkLst>
        </pc:spChg>
        <pc:spChg chg="mod">
          <ac:chgData name="Pher Widen" userId="a5935c967f2dfd7b" providerId="LiveId" clId="{1AE20670-CB3C-49D2-AF6E-90CCAD233914}" dt="2019-04-11T10:55:49.516" v="12" actId="20577"/>
          <ac:spMkLst>
            <pc:docMk/>
            <pc:sldMk cId="3100995823" sldId="257"/>
            <ac:spMk id="4" creationId="{00000000-0000-0000-0000-000000000000}"/>
          </ac:spMkLst>
        </pc:spChg>
      </pc:sldChg>
      <pc:sldChg chg="modSp">
        <pc:chgData name="Pher Widen" userId="a5935c967f2dfd7b" providerId="LiveId" clId="{1AE20670-CB3C-49D2-AF6E-90CCAD233914}" dt="2019-04-11T10:56:55.079" v="14" actId="20577"/>
        <pc:sldMkLst>
          <pc:docMk/>
          <pc:sldMk cId="1959464041" sldId="258"/>
        </pc:sldMkLst>
        <pc:spChg chg="mod">
          <ac:chgData name="Pher Widen" userId="a5935c967f2dfd7b" providerId="LiveId" clId="{1AE20670-CB3C-49D2-AF6E-90CCAD233914}" dt="2019-04-11T10:56:55.079" v="14" actId="20577"/>
          <ac:spMkLst>
            <pc:docMk/>
            <pc:sldMk cId="1959464041" sldId="258"/>
            <ac:spMk id="4" creationId="{00000000-0000-0000-0000-000000000000}"/>
          </ac:spMkLst>
        </pc:spChg>
      </pc:sldChg>
      <pc:sldChg chg="modSp">
        <pc:chgData name="Pher Widen" userId="a5935c967f2dfd7b" providerId="LiveId" clId="{1AE20670-CB3C-49D2-AF6E-90CCAD233914}" dt="2019-04-11T10:57:42.752" v="16" actId="20577"/>
        <pc:sldMkLst>
          <pc:docMk/>
          <pc:sldMk cId="1554921166" sldId="259"/>
        </pc:sldMkLst>
        <pc:spChg chg="mod">
          <ac:chgData name="Pher Widen" userId="a5935c967f2dfd7b" providerId="LiveId" clId="{1AE20670-CB3C-49D2-AF6E-90CCAD233914}" dt="2019-04-11T10:57:42.752" v="16" actId="20577"/>
          <ac:spMkLst>
            <pc:docMk/>
            <pc:sldMk cId="1554921166" sldId="259"/>
            <ac:spMk id="4" creationId="{00000000-0000-0000-0000-000000000000}"/>
          </ac:spMkLst>
        </pc:spChg>
      </pc:sldChg>
      <pc:sldChg chg="modSp">
        <pc:chgData name="Pher Widen" userId="a5935c967f2dfd7b" providerId="LiveId" clId="{1AE20670-CB3C-49D2-AF6E-90CCAD233914}" dt="2019-04-19T19:40:18.500" v="22" actId="27636"/>
        <pc:sldMkLst>
          <pc:docMk/>
          <pc:sldMk cId="4177803119" sldId="260"/>
        </pc:sldMkLst>
        <pc:spChg chg="mod">
          <ac:chgData name="Pher Widen" userId="a5935c967f2dfd7b" providerId="LiveId" clId="{1AE20670-CB3C-49D2-AF6E-90CCAD233914}" dt="2019-04-19T19:40:18.500" v="22" actId="27636"/>
          <ac:spMkLst>
            <pc:docMk/>
            <pc:sldMk cId="4177803119" sldId="260"/>
            <ac:spMk id="3" creationId="{00000000-0000-0000-0000-000000000000}"/>
          </ac:spMkLst>
        </pc:spChg>
        <pc:spChg chg="mod">
          <ac:chgData name="Pher Widen" userId="a5935c967f2dfd7b" providerId="LiveId" clId="{1AE20670-CB3C-49D2-AF6E-90CCAD233914}" dt="2019-04-11T10:58:32.979" v="18" actId="20577"/>
          <ac:spMkLst>
            <pc:docMk/>
            <pc:sldMk cId="4177803119" sldId="260"/>
            <ac:spMk id="4" creationId="{00000000-0000-0000-0000-000000000000}"/>
          </ac:spMkLst>
        </pc:spChg>
      </pc:sldChg>
      <pc:sldChg chg="modSp add modTransition modAnim">
        <pc:chgData name="Pher Widen" userId="a5935c967f2dfd7b" providerId="LiveId" clId="{1AE20670-CB3C-49D2-AF6E-90CCAD233914}" dt="2019-04-19T19:50:09.443" v="277" actId="5793"/>
        <pc:sldMkLst>
          <pc:docMk/>
          <pc:sldMk cId="3141438604" sldId="261"/>
        </pc:sldMkLst>
        <pc:spChg chg="mod">
          <ac:chgData name="Pher Widen" userId="a5935c967f2dfd7b" providerId="LiveId" clId="{1AE20670-CB3C-49D2-AF6E-90CCAD233914}" dt="2019-04-19T19:46:32.372" v="184" actId="313"/>
          <ac:spMkLst>
            <pc:docMk/>
            <pc:sldMk cId="3141438604" sldId="261"/>
            <ac:spMk id="2" creationId="{B26D5EC4-41A9-4552-8975-846AF6898B49}"/>
          </ac:spMkLst>
        </pc:spChg>
        <pc:spChg chg="mod">
          <ac:chgData name="Pher Widen" userId="a5935c967f2dfd7b" providerId="LiveId" clId="{1AE20670-CB3C-49D2-AF6E-90CCAD233914}" dt="2019-04-19T19:50:09.443" v="277" actId="5793"/>
          <ac:spMkLst>
            <pc:docMk/>
            <pc:sldMk cId="3141438604" sldId="261"/>
            <ac:spMk id="3" creationId="{1B48B1F4-AD98-4E45-920A-2DFBDB78F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33C3A-5395-4DEF-9961-DFBA34D93B30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27118-D414-482F-8334-114D3A0FF8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08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BC80-CCCA-4C19-913E-0B84666B2577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522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036277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422198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831680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127932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660367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1AFA-D6A2-4119-AC32-4EEFFFDBAD17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3201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D4F-CB69-4811-A5DB-BC152F05143D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990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BC19-5EA2-48D6-873F-A623F1A52C7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933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AB09-37BB-4378-B3BF-15645D91F2BD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607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349585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2354-FCD9-46EE-96A7-CCD7E30A0A5E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222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C356-00FB-4F2D-9B52-8CE47AA45D2B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384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996A-B646-487E-BB21-959690BE5001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731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982992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1F5-D971-4C7C-8DCC-50A0BA2CBA51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336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BBF7A-B8B1-40F3-B3AD-493DC07444D0}" type="datetime1">
              <a:rPr lang="sv-SE" smtClean="0"/>
              <a:t>2019-09-22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95A689-9F21-4FEC-B610-8023F8DC5FC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84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Lag (1994:260) om offentlig anställning, LOA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LAS gäller i huvudsak på hela den svenska arbetsmarknaden. För statliga anställningar (och ett antal kommunala och landstingskommunala)finns regler som delvis ersätter och kompletterar LAS och MBL.</a:t>
            </a:r>
          </a:p>
          <a:p>
            <a:r>
              <a:rPr lang="sv-SE" dirty="0"/>
              <a:t>LOA reglerar för kommunala(kommun, region/landsting, kommunförbund) anställningar,  områden som delvis ersätter MBL och LAS genom regler om:</a:t>
            </a:r>
            <a:br>
              <a:rPr lang="sv-SE" dirty="0"/>
            </a:br>
            <a:r>
              <a:rPr lang="sv-SE" dirty="0"/>
              <a:t>- bisysslor</a:t>
            </a:r>
            <a:br>
              <a:rPr lang="sv-SE" dirty="0"/>
            </a:br>
            <a:r>
              <a:rPr lang="sv-SE" dirty="0"/>
              <a:t>- undantag från MBL § 42 första och andra stycken(olovliga stridsåtgärder)</a:t>
            </a:r>
            <a:br>
              <a:rPr lang="sv-SE" dirty="0"/>
            </a:br>
            <a:r>
              <a:rPr lang="sv-SE" dirty="0"/>
              <a:t>- skyldighet att genomgå periodiska hälsoundersökningar (LOA § 30) jfr RF 2:6</a:t>
            </a:r>
          </a:p>
          <a:p>
            <a:pPr marL="114300" indent="0">
              <a:buNone/>
            </a:pPr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</a:t>
            </a:r>
            <a:r>
              <a:rPr lang="sv-SE" dirty="0" err="1"/>
              <a:t>liu</a:t>
            </a:r>
            <a:r>
              <a:rPr lang="sv-SE" dirty="0"/>
              <a:t> 2019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148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Tillsättning av statliga  anställningar LOA §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Maktfördelning i 1809 års regeringsform</a:t>
            </a:r>
          </a:p>
          <a:p>
            <a:r>
              <a:rPr lang="sv-SE" dirty="0"/>
              <a:t>Vid tillsättning av statliga anställningar skall avseende fästas bara vid sakliga grunder, såsom förtjänst och skicklighet. </a:t>
            </a:r>
          </a:p>
          <a:p>
            <a:r>
              <a:rPr lang="sv-SE" dirty="0"/>
              <a:t>Skickligheten skall sättas främst, om det inte finns särskilda skäl för något annat. </a:t>
            </a:r>
          </a:p>
          <a:p>
            <a:r>
              <a:rPr lang="sv-SE" dirty="0"/>
              <a:t>Tillsättning av statliga anställningar är myndighetsutövning och kan överklagas av sökanden till Överklagandenämnden.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</a:t>
            </a:r>
            <a:r>
              <a:rPr lang="sv-SE" dirty="0" err="1"/>
              <a:t>liu</a:t>
            </a:r>
            <a:r>
              <a:rPr lang="sv-SE" dirty="0"/>
              <a:t>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099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Svenskt medborgarskap som krav för vissa statliga anställningar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Svenskt medborgarskap krävs för anställningar som:</a:t>
            </a:r>
          </a:p>
          <a:p>
            <a:r>
              <a:rPr lang="sv-SE" dirty="0"/>
              <a:t>Domare (regeringsformen RF § 11)</a:t>
            </a:r>
          </a:p>
          <a:p>
            <a:r>
              <a:rPr lang="sv-SE" dirty="0"/>
              <a:t>Åklagare, polis eller militär anställning (LOA § 5)</a:t>
            </a:r>
          </a:p>
          <a:p>
            <a:r>
              <a:rPr lang="sv-SE" dirty="0"/>
              <a:t>Regeringen får föreskriva krav om medborgarskap för anställning inom (LOA § 6):</a:t>
            </a:r>
            <a:br>
              <a:rPr lang="sv-SE" dirty="0"/>
            </a:br>
            <a:r>
              <a:rPr lang="sv-SE" dirty="0"/>
              <a:t>- regeringskansliet </a:t>
            </a:r>
            <a:r>
              <a:rPr lang="sv-SE"/>
              <a:t>eller utrikesförvaltningen</a:t>
            </a:r>
            <a:br>
              <a:rPr lang="sv-SE" dirty="0"/>
            </a:br>
            <a:r>
              <a:rPr lang="sv-SE" dirty="0"/>
              <a:t>- myndighetsutövning eller förhållandet till andra stater eller mellanfolkliga organisationer (ex. FN)</a:t>
            </a:r>
            <a:br>
              <a:rPr lang="sv-SE" dirty="0"/>
            </a:br>
            <a:r>
              <a:rPr lang="sv-SE" dirty="0"/>
              <a:t>- områden som ger kännedom om  landets säkerhet eller viktiga ekonomiska intressen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</a:t>
            </a:r>
            <a:r>
              <a:rPr lang="sv-SE" dirty="0" err="1"/>
              <a:t>liu</a:t>
            </a:r>
            <a:r>
              <a:rPr lang="sv-SE" dirty="0"/>
              <a:t>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946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Förbud mot förtroendeskadliga BISYSSLOR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v-SE" dirty="0"/>
              <a:t>§ 7 a-d anger förbud att ha bisysslor som kan rubba förtroendet för den anställdes opartiskhet eller som kan skada myndighetens anseende = förtroendeskadliga bisysslor.</a:t>
            </a:r>
          </a:p>
          <a:p>
            <a:pPr marL="114300" indent="0">
              <a:buNone/>
            </a:pPr>
            <a:r>
              <a:rPr lang="sv-SE" dirty="0"/>
              <a:t>Reglering av andra typer av bisysslor som arbetshindrande- eller konkurrens- bisysslor återfinns normalt i kollektivavtalen eller myndigheters arbetsordningar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</a:t>
            </a:r>
            <a:r>
              <a:rPr lang="sv-SE" dirty="0" err="1"/>
              <a:t>liu</a:t>
            </a:r>
            <a:r>
              <a:rPr lang="sv-SE" dirty="0"/>
              <a:t>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492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 arbetsrättsliga  beslut/åtgärder i offentlig anställning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Uppsägning, avsked eller upphörande av provanställning måste vara skriftliga</a:t>
            </a:r>
          </a:p>
          <a:p>
            <a:r>
              <a:rPr lang="sv-SE" dirty="0"/>
              <a:t>Disciplinansvar: varning eller löneavdrag</a:t>
            </a:r>
          </a:p>
          <a:p>
            <a:r>
              <a:rPr lang="sv-SE" dirty="0"/>
              <a:t>Åtalsanmälan § 22 (skyldighet för arbetsgivaren)</a:t>
            </a:r>
          </a:p>
          <a:p>
            <a:r>
              <a:rPr lang="sv-SE" dirty="0"/>
              <a:t>Regler om begränsning av rätten till stridsåtgärder i offentlig anställning (gäller även kommunal anställning)§§ 23-29 bl.a. är politiska strejker inte tillåtna (§ 23 3:e stycket)</a:t>
            </a:r>
          </a:p>
          <a:p>
            <a:r>
              <a:rPr lang="sv-SE" dirty="0"/>
              <a:t>Överläggningsskyldighet för parterna i en konflikt §27</a:t>
            </a:r>
          </a:p>
          <a:p>
            <a:r>
              <a:rPr lang="sv-SE" dirty="0"/>
              <a:t>§ 31 Vissa arbetstagare kan omedelbart skiljas från sina arbetsuppgifter med hänsyn till landets bästa</a:t>
            </a:r>
          </a:p>
          <a:p>
            <a:r>
              <a:rPr lang="sv-SE"/>
              <a:t>Personalansvarsnämnder </a:t>
            </a:r>
            <a:r>
              <a:rPr lang="sv-SE" dirty="0"/>
              <a:t>(statens och myndigheternas) § 34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</a:t>
            </a:r>
            <a:r>
              <a:rPr lang="sv-SE" dirty="0" err="1"/>
              <a:t>liu</a:t>
            </a:r>
            <a:r>
              <a:rPr lang="sv-SE" dirty="0"/>
              <a:t>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780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6D5EC4-41A9-4552-8975-846AF689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Statliga Personalansvarsnämnder kan besluta om: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48B1F4-AD98-4E45-920A-2DFBDB78F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Att varna den anställde</a:t>
            </a:r>
          </a:p>
          <a:p>
            <a:r>
              <a:rPr lang="sv-SE" dirty="0"/>
              <a:t>Att tilldela den anställde löneavdrag</a:t>
            </a:r>
          </a:p>
          <a:p>
            <a:r>
              <a:rPr lang="sv-SE" dirty="0"/>
              <a:t>Att skilja den anställde från anställningen</a:t>
            </a:r>
          </a:p>
          <a:p>
            <a:r>
              <a:rPr lang="sv-SE" dirty="0"/>
              <a:t>Ingen åtgärd</a:t>
            </a:r>
          </a:p>
          <a:p>
            <a:br>
              <a:rPr lang="sv-SE" dirty="0"/>
            </a:br>
            <a:r>
              <a:rPr lang="sv-SE" dirty="0"/>
              <a:t>Personalansvarsnämndernas beslut kan överklagas till allmän domstol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BA6AAA-04C3-4D9F-A470-BE49AEA3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099B767-D393-440A-A02E-F30CF2FD9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A689-9F21-4FEC-B610-8023F8DC5FCE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14386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 xsi:nil="true"/>
  </documentManagement>
</p:properties>
</file>

<file path=customXml/itemProps1.xml><?xml version="1.0" encoding="utf-8"?>
<ds:datastoreItem xmlns:ds="http://schemas.openxmlformats.org/officeDocument/2006/customXml" ds:itemID="{F4DE5FE8-848A-45ED-894C-529489322A5E}"/>
</file>

<file path=customXml/itemProps2.xml><?xml version="1.0" encoding="utf-8"?>
<ds:datastoreItem xmlns:ds="http://schemas.openxmlformats.org/officeDocument/2006/customXml" ds:itemID="{C5EE0025-EEB4-4F81-8A10-D12A6F57E945}"/>
</file>

<file path=customXml/itemProps3.xml><?xml version="1.0" encoding="utf-8"?>
<ds:datastoreItem xmlns:ds="http://schemas.openxmlformats.org/officeDocument/2006/customXml" ds:itemID="{F5803F94-8747-4B4C-8C1F-133466E61E12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363</Words>
  <Application>Microsoft Office PowerPoint</Application>
  <PresentationFormat>Bildspel på skärmen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Fasett</vt:lpstr>
      <vt:lpstr>Lag (1994:260) om offentlig anställning, LOA</vt:lpstr>
      <vt:lpstr>Tillsättning av statliga  anställningar LOA § 4</vt:lpstr>
      <vt:lpstr>Svenskt medborgarskap som krav för vissa statliga anställningar</vt:lpstr>
      <vt:lpstr>Förbud mot förtroendeskadliga BISYSSLOR</vt:lpstr>
      <vt:lpstr> arbetsrättsliga  beslut/åtgärder i offentlig anställning</vt:lpstr>
      <vt:lpstr>Statliga Personalansvarsnämnder kan besluta om: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 (1994:260) om offentlig anställning, LOA</dc:title>
  <dc:creator>Pher Widén</dc:creator>
  <cp:lastModifiedBy>Pher Widen</cp:lastModifiedBy>
  <cp:revision>23</cp:revision>
  <dcterms:created xsi:type="dcterms:W3CDTF">2016-09-17T13:13:05Z</dcterms:created>
  <dcterms:modified xsi:type="dcterms:W3CDTF">2019-09-22T11:17:09Z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